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258" r:id="rId2"/>
    <p:sldId id="256" r:id="rId3"/>
    <p:sldId id="259" r:id="rId4"/>
    <p:sldId id="260" r:id="rId5"/>
    <p:sldId id="261" r:id="rId6"/>
    <p:sldId id="262" r:id="rId7"/>
    <p:sldId id="263" r:id="rId8"/>
  </p:sldIdLst>
  <p:sldSz cx="12192000" cy="6858000"/>
  <p:notesSz cx="6858000" cy="9144000"/>
  <p:embeddedFontLst>
    <p:embeddedFont>
      <p:font typeface="Harrington" panose="04040505050A02020702" pitchFamily="82" charset="0"/>
      <p:regular r:id="rId10"/>
    </p:embeddedFont>
    <p:embeddedFont>
      <p:font typeface="Calibri" panose="020F0502020204030204" pitchFamily="34" charset="0"/>
      <p:regular r:id="rId11"/>
      <p:bold r:id="rId12"/>
      <p:italic r:id="rId13"/>
      <p:boldItalic r:id="rId14"/>
    </p:embeddedFont>
    <p:embeddedFont>
      <p:font typeface="Footlight MT Light" panose="0204060206030A020304" pitchFamily="18" charset="0"/>
      <p:regular r:id="rId15"/>
    </p:embeddedFont>
    <p:embeddedFont>
      <p:font typeface="Calibri Light" panose="020F0302020204030204" pitchFamily="34" charset="0"/>
      <p:regular r:id="rId16"/>
      <p: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5572" autoAdjust="0"/>
  </p:normalViewPr>
  <p:slideViewPr>
    <p:cSldViewPr snapToGrid="0">
      <p:cViewPr varScale="1">
        <p:scale>
          <a:sx n="29" d="100"/>
          <a:sy n="29" d="100"/>
        </p:scale>
        <p:origin x="22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08568-8B8A-44DC-8090-8099CEF29CD7}" type="datetimeFigureOut">
              <a:rPr lang="en-US" smtClean="0"/>
              <a:t>5/29/2016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A24FC-687F-47E4-AB82-D920E1607990}" type="slidenum">
              <a:rPr lang="en-US" smtClean="0"/>
              <a:t>‹#›</a:t>
            </a:fld>
            <a:endParaRPr lang="en-US"/>
          </a:p>
        </p:txBody>
      </p:sp>
    </p:spTree>
    <p:extLst>
      <p:ext uri="{BB962C8B-B14F-4D97-AF65-F5344CB8AC3E}">
        <p14:creationId xmlns:p14="http://schemas.microsoft.com/office/powerpoint/2010/main" val="3048567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approaching evening implies rest from labor. The work day over; the calm of night offers its promise of peaceful rest. </a:t>
            </a:r>
          </a:p>
          <a:p>
            <a:endParaRPr lang="en-US"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Yet, the night does not always bring rest. </a:t>
            </a:r>
            <a:r>
              <a:rPr lang="en-US" sz="1200" kern="1200" dirty="0">
                <a:solidFill>
                  <a:schemeClr val="tx1"/>
                </a:solidFill>
                <a:effectLst/>
                <a:latin typeface="+mn-lt"/>
                <a:ea typeface="+mn-ea"/>
                <a:cs typeface="+mn-cs"/>
              </a:rPr>
              <a:t>Whether it is physical ailments, emotional distress or spiritual burdens, many things rob us of a restful night’s sleep.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Job knew this from firsthand experience: (Job 30:16-17). </a:t>
            </a:r>
            <a:endParaRPr lang="en-US" dirty="0"/>
          </a:p>
          <a:p>
            <a:endParaRPr lang="en-US" dirty="0"/>
          </a:p>
        </p:txBody>
      </p:sp>
      <p:sp>
        <p:nvSpPr>
          <p:cNvPr id="4" name="Slide Number Placeholder 3"/>
          <p:cNvSpPr>
            <a:spLocks noGrp="1"/>
          </p:cNvSpPr>
          <p:nvPr>
            <p:ph type="sldNum" sz="quarter" idx="10"/>
          </p:nvPr>
        </p:nvSpPr>
        <p:spPr/>
        <p:txBody>
          <a:bodyPr/>
          <a:lstStyle/>
          <a:p>
            <a:fld id="{C51A24FC-687F-47E4-AB82-D920E1607990}" type="slidenum">
              <a:rPr lang="en-US" smtClean="0"/>
              <a:t>1</a:t>
            </a:fld>
            <a:endParaRPr lang="en-US"/>
          </a:p>
        </p:txBody>
      </p:sp>
    </p:spTree>
    <p:extLst>
      <p:ext uri="{BB962C8B-B14F-4D97-AF65-F5344CB8AC3E}">
        <p14:creationId xmlns:p14="http://schemas.microsoft.com/office/powerpoint/2010/main" val="359687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text</a:t>
            </a:r>
            <a:r>
              <a:rPr lang="en-US" sz="1200" b="1" kern="1200" baseline="0" dirty="0">
                <a:solidFill>
                  <a:schemeClr val="tx1"/>
                </a:solidFill>
                <a:effectLst/>
                <a:latin typeface="+mn-lt"/>
                <a:ea typeface="+mn-ea"/>
                <a:cs typeface="+mn-cs"/>
              </a:rPr>
              <a:t> indicates a wonder borne by God’s providential care and provision.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Psalmist had been sore pressed by danger from the enemy nations:</a:t>
            </a:r>
          </a:p>
          <a:p>
            <a:pPr lvl="1"/>
            <a:r>
              <a:rPr lang="en-US" sz="1200" b="1" kern="1200" baseline="0" dirty="0">
                <a:solidFill>
                  <a:schemeClr val="tx1"/>
                </a:solidFill>
                <a:effectLst/>
                <a:latin typeface="+mn-lt"/>
                <a:ea typeface="+mn-ea"/>
                <a:cs typeface="+mn-cs"/>
              </a:rPr>
              <a:t>(vs. 12), </a:t>
            </a:r>
            <a:r>
              <a:rPr lang="en-US" sz="1200" i="1" kern="1200" baseline="0" dirty="0">
                <a:solidFill>
                  <a:schemeClr val="tx1"/>
                </a:solidFill>
                <a:effectLst/>
                <a:latin typeface="+mn-lt"/>
                <a:ea typeface="+mn-ea"/>
                <a:cs typeface="+mn-cs"/>
              </a:rPr>
              <a:t>“They surrounded me like bees”</a:t>
            </a:r>
          </a:p>
          <a:p>
            <a:pPr lvl="0"/>
            <a:r>
              <a:rPr lang="en-US" sz="1200" i="0" kern="1200" baseline="0" dirty="0">
                <a:solidFill>
                  <a:schemeClr val="tx1"/>
                </a:solidFill>
                <a:effectLst/>
                <a:latin typeface="+mn-lt"/>
                <a:ea typeface="+mn-ea"/>
                <a:cs typeface="+mn-cs"/>
              </a:rPr>
              <a:t>But, God had answered the psalmist’s petition for help!</a:t>
            </a:r>
          </a:p>
          <a:p>
            <a:pPr lvl="1"/>
            <a:r>
              <a:rPr lang="en-US" sz="1200" b="1" i="0" kern="1200" baseline="0" dirty="0">
                <a:solidFill>
                  <a:schemeClr val="tx1"/>
                </a:solidFill>
                <a:effectLst/>
                <a:latin typeface="+mn-lt"/>
                <a:ea typeface="+mn-ea"/>
                <a:cs typeface="+mn-cs"/>
              </a:rPr>
              <a:t>(vs. 21), </a:t>
            </a:r>
            <a:r>
              <a:rPr lang="en-US" sz="1200" i="1" kern="1200" baseline="0" dirty="0">
                <a:solidFill>
                  <a:schemeClr val="tx1"/>
                </a:solidFill>
                <a:effectLst/>
                <a:latin typeface="+mn-lt"/>
                <a:ea typeface="+mn-ea"/>
                <a:cs typeface="+mn-cs"/>
              </a:rPr>
              <a:t>“I will praise You, for You have answered me, and have become my salvation.”</a:t>
            </a:r>
          </a:p>
          <a:p>
            <a:pPr lvl="1"/>
            <a:endParaRPr lang="en-US" sz="1200" i="1" kern="1200" baseline="0" dirty="0">
              <a:solidFill>
                <a:schemeClr val="tx1"/>
              </a:solidFill>
              <a:effectLst/>
              <a:latin typeface="+mn-lt"/>
              <a:ea typeface="+mn-ea"/>
              <a:cs typeface="+mn-cs"/>
            </a:endParaRPr>
          </a:p>
          <a:p>
            <a:pPr lvl="0"/>
            <a:r>
              <a:rPr lang="en-US" sz="1200" b="1" i="0" kern="1200" baseline="0" dirty="0">
                <a:solidFill>
                  <a:schemeClr val="tx1"/>
                </a:solidFill>
                <a:effectLst/>
                <a:latin typeface="+mn-lt"/>
                <a:ea typeface="+mn-ea"/>
                <a:cs typeface="+mn-cs"/>
              </a:rPr>
              <a:t>So, there was cause for rejoicing.  A day he thought he would never see has now dawned… A gift from God!</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1A24FC-687F-47E4-AB82-D920E1607990}" type="slidenum">
              <a:rPr lang="en-US" smtClean="0"/>
              <a:t>2</a:t>
            </a:fld>
            <a:endParaRPr lang="en-US"/>
          </a:p>
        </p:txBody>
      </p:sp>
    </p:spTree>
    <p:extLst>
      <p:ext uri="{BB962C8B-B14F-4D97-AF65-F5344CB8AC3E}">
        <p14:creationId xmlns:p14="http://schemas.microsoft.com/office/powerpoint/2010/main" val="40711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(Romans 13:11-14),</a:t>
            </a:r>
            <a:r>
              <a:rPr lang="en-US" sz="1200" b="1" i="1"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“And do this, knowing the time, that now it is high time to awake out of sleep; for now our salvation is nearer than when we first believed. </a:t>
            </a:r>
            <a:r>
              <a:rPr lang="en-US" sz="1200" i="1" kern="1200" baseline="30000" dirty="0">
                <a:solidFill>
                  <a:schemeClr val="tx1"/>
                </a:solidFill>
                <a:effectLst/>
                <a:latin typeface="+mn-lt"/>
                <a:ea typeface="+mn-ea"/>
                <a:cs typeface="+mn-cs"/>
              </a:rPr>
              <a:t>12</a:t>
            </a:r>
            <a:r>
              <a:rPr lang="en-US" sz="1200" i="1" kern="1200" baseline="0" dirty="0">
                <a:solidFill>
                  <a:schemeClr val="tx1"/>
                </a:solidFill>
                <a:effectLst/>
                <a:latin typeface="+mn-lt"/>
                <a:ea typeface="+mn-ea"/>
                <a:cs typeface="+mn-cs"/>
              </a:rPr>
              <a:t> The night is far spent, the day is at hand. Therefore let us cast off the works of darkness, and let us put on the armor of light. </a:t>
            </a:r>
            <a:r>
              <a:rPr lang="en-US" sz="1200" i="1" kern="1200" baseline="30000" dirty="0">
                <a:solidFill>
                  <a:schemeClr val="tx1"/>
                </a:solidFill>
                <a:effectLst/>
                <a:latin typeface="+mn-lt"/>
                <a:ea typeface="+mn-ea"/>
                <a:cs typeface="+mn-cs"/>
              </a:rPr>
              <a:t>13</a:t>
            </a:r>
            <a:r>
              <a:rPr lang="en-US" sz="1200" i="1" kern="1200" baseline="0" dirty="0">
                <a:solidFill>
                  <a:schemeClr val="tx1"/>
                </a:solidFill>
                <a:effectLst/>
                <a:latin typeface="+mn-lt"/>
                <a:ea typeface="+mn-ea"/>
                <a:cs typeface="+mn-cs"/>
              </a:rPr>
              <a:t> Let us walk properly, as in the day, not in revelry and drunkenness, not in lewdness and lust, not in strife and envy. </a:t>
            </a:r>
            <a:r>
              <a:rPr lang="en-US" sz="1200" i="1" kern="1200" baseline="30000" dirty="0">
                <a:solidFill>
                  <a:schemeClr val="tx1"/>
                </a:solidFill>
                <a:effectLst/>
                <a:latin typeface="+mn-lt"/>
                <a:ea typeface="+mn-ea"/>
                <a:cs typeface="+mn-cs"/>
              </a:rPr>
              <a:t>14 </a:t>
            </a:r>
            <a:r>
              <a:rPr lang="en-US" sz="1200" i="1" kern="1200" baseline="0" dirty="0">
                <a:solidFill>
                  <a:schemeClr val="tx1"/>
                </a:solidFill>
                <a:effectLst/>
                <a:latin typeface="+mn-lt"/>
                <a:ea typeface="+mn-ea"/>
                <a:cs typeface="+mn-cs"/>
              </a:rPr>
              <a:t>But put on the Lord Jesus Christ, and make no provision for the flesh, to fulfill its lusts.”</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1A24FC-687F-47E4-AB82-D920E1607990}" type="slidenum">
              <a:rPr lang="en-US" smtClean="0"/>
              <a:t>3</a:t>
            </a:fld>
            <a:endParaRPr lang="en-US"/>
          </a:p>
        </p:txBody>
      </p:sp>
    </p:spTree>
    <p:extLst>
      <p:ext uri="{BB962C8B-B14F-4D97-AF65-F5344CB8AC3E}">
        <p14:creationId xmlns:p14="http://schemas.microsoft.com/office/powerpoint/2010/main" val="127665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(Romans 13:11), </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And do this, knowing the time, that now it is high time to awake out of sleep; for now our salvation is nearer than when we first believed.”</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It is time for us to renew our personal commitment and devotion!</a:t>
            </a:r>
          </a:p>
          <a:p>
            <a:pPr marL="0" lvl="0" indent="0">
              <a:buFont typeface="Arial" panose="020B0604020202020204" pitchFamily="34" charset="0"/>
              <a:buNone/>
            </a:pPr>
            <a:r>
              <a:rPr lang="en-US" sz="1200" b="1" i="0" kern="1200" dirty="0">
                <a:solidFill>
                  <a:schemeClr val="tx1"/>
                </a:solidFill>
                <a:effectLst/>
                <a:latin typeface="+mn-lt"/>
                <a:ea typeface="+mn-ea"/>
                <a:cs typeface="+mn-cs"/>
              </a:rPr>
              <a:t>(Romans 12:1-2),</a:t>
            </a:r>
            <a:r>
              <a:rPr lang="en-US" sz="1200" b="1" i="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“I beseech you therefore, brethren, by the mercies of God, that you present your bodies a living sacrifice, holy, acceptable to God, which is your reasonable service. </a:t>
            </a:r>
            <a:r>
              <a:rPr lang="en-US" sz="1200" i="1" kern="1200" baseline="30000" dirty="0">
                <a:solidFill>
                  <a:schemeClr val="tx1"/>
                </a:solidFill>
                <a:effectLst/>
                <a:latin typeface="+mn-lt"/>
                <a:ea typeface="+mn-ea"/>
                <a:cs typeface="+mn-cs"/>
              </a:rPr>
              <a:t>2</a:t>
            </a:r>
            <a:r>
              <a:rPr lang="en-US" sz="1200" i="1" kern="1200" baseline="0" dirty="0">
                <a:solidFill>
                  <a:schemeClr val="tx1"/>
                </a:solidFill>
                <a:effectLst/>
                <a:latin typeface="+mn-lt"/>
                <a:ea typeface="+mn-ea"/>
                <a:cs typeface="+mn-cs"/>
              </a:rPr>
              <a:t> And do not be conformed to this world, but be transformed by the renewing of your mind, that you may prove what is that good and acceptable and perfect will of God.”</a:t>
            </a:r>
          </a:p>
          <a:p>
            <a:pPr marL="628650" lvl="1" indent="-171450">
              <a:buFont typeface="Arial" panose="020B0604020202020204" pitchFamily="34" charset="0"/>
              <a:buChar char="•"/>
            </a:pPr>
            <a:r>
              <a:rPr lang="en-US" sz="1200" b="1" i="0" kern="1200" baseline="0" dirty="0">
                <a:solidFill>
                  <a:schemeClr val="tx1"/>
                </a:solidFill>
                <a:effectLst/>
                <a:latin typeface="+mn-lt"/>
                <a:ea typeface="+mn-ea"/>
                <a:cs typeface="+mn-cs"/>
              </a:rPr>
              <a:t>We too have the promise that God will not fail us!</a:t>
            </a:r>
          </a:p>
          <a:p>
            <a:pPr marL="0" lvl="0" indent="0">
              <a:buFont typeface="Arial" panose="020B0604020202020204" pitchFamily="34" charset="0"/>
              <a:buNone/>
            </a:pPr>
            <a:r>
              <a:rPr lang="en-US" sz="1200" b="1" i="0" kern="1200" baseline="0" dirty="0">
                <a:solidFill>
                  <a:schemeClr val="tx1"/>
                </a:solidFill>
                <a:effectLst/>
                <a:latin typeface="+mn-lt"/>
                <a:ea typeface="+mn-ea"/>
                <a:cs typeface="+mn-cs"/>
              </a:rPr>
              <a:t>(1 John 5:4), </a:t>
            </a:r>
            <a:r>
              <a:rPr lang="en-US" sz="1200" i="1" kern="1200" baseline="0" dirty="0">
                <a:solidFill>
                  <a:schemeClr val="tx1"/>
                </a:solidFill>
                <a:effectLst/>
                <a:latin typeface="+mn-lt"/>
                <a:ea typeface="+mn-ea"/>
                <a:cs typeface="+mn-cs"/>
              </a:rPr>
              <a:t>“For whatever is born of God overcomes the world. And this is the victory that has overcome the world—our faith.</a:t>
            </a:r>
          </a:p>
          <a:p>
            <a:pPr marL="0" lvl="0" indent="0">
              <a:buFont typeface="Arial" panose="020B0604020202020204" pitchFamily="34" charset="0"/>
              <a:buNone/>
            </a:pPr>
            <a:endParaRPr lang="en-US" sz="1200" i="1" kern="1200" baseline="0" dirty="0">
              <a:solidFill>
                <a:schemeClr val="tx1"/>
              </a:solidFill>
              <a:effectLst/>
              <a:latin typeface="+mn-lt"/>
              <a:ea typeface="+mn-ea"/>
              <a:cs typeface="+mn-cs"/>
            </a:endParaRPr>
          </a:p>
          <a:p>
            <a:pPr marL="0" lvl="0" indent="0">
              <a:buFont typeface="Arial" panose="020B0604020202020204" pitchFamily="34" charset="0"/>
              <a:buNone/>
            </a:pPr>
            <a:r>
              <a:rPr lang="en-US" sz="1200" b="1" i="0" kern="1200" baseline="0" dirty="0">
                <a:solidFill>
                  <a:schemeClr val="tx1"/>
                </a:solidFill>
                <a:effectLst/>
                <a:latin typeface="+mn-lt"/>
                <a:ea typeface="+mn-ea"/>
                <a:cs typeface="+mn-cs"/>
              </a:rPr>
              <a:t>We Christians need to wake up and meet the challenge of living righteously!</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1A24FC-687F-47E4-AB82-D920E16079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062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(Romans 13:12-13), </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The night is far spent, the day is at hand. Therefore let us cast off the works of darkness, and let us put on the armor of light. </a:t>
            </a:r>
            <a:r>
              <a:rPr lang="en-US" sz="1200" i="1" kern="1200" baseline="30000" dirty="0">
                <a:solidFill>
                  <a:schemeClr val="tx1"/>
                </a:solidFill>
                <a:effectLst/>
                <a:latin typeface="+mn-lt"/>
                <a:ea typeface="+mn-ea"/>
                <a:cs typeface="+mn-cs"/>
              </a:rPr>
              <a:t>13</a:t>
            </a:r>
            <a:r>
              <a:rPr lang="en-US" sz="1200" i="1" kern="1200" baseline="0" dirty="0">
                <a:solidFill>
                  <a:schemeClr val="tx1"/>
                </a:solidFill>
                <a:effectLst/>
                <a:latin typeface="+mn-lt"/>
                <a:ea typeface="+mn-ea"/>
                <a:cs typeface="+mn-cs"/>
              </a:rPr>
              <a:t> Let us walk properly, as in the day, not in revelry and drunkenness, not in lewdness and lust, not in strife and envy.”</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Having “died to sin” we choose to no longer live in it.</a:t>
            </a:r>
          </a:p>
          <a:p>
            <a:pPr marL="0" lvl="0" indent="0">
              <a:buFont typeface="Arial" panose="020B0604020202020204" pitchFamily="34" charset="0"/>
              <a:buNone/>
            </a:pPr>
            <a:r>
              <a:rPr lang="en-US" sz="1200" b="1" kern="1200" dirty="0">
                <a:solidFill>
                  <a:schemeClr val="tx1"/>
                </a:solidFill>
                <a:effectLst/>
                <a:latin typeface="+mn-lt"/>
                <a:ea typeface="+mn-ea"/>
                <a:cs typeface="+mn-cs"/>
              </a:rPr>
              <a:t>(Romans 6:1-2),</a:t>
            </a:r>
            <a:r>
              <a:rPr lang="en-US" sz="1200" b="1" i="1"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“What shall we say then? Shall we continue in sin that grace may abound? </a:t>
            </a:r>
            <a:r>
              <a:rPr lang="en-US" sz="1200" i="1" kern="1200" baseline="30000" dirty="0">
                <a:solidFill>
                  <a:schemeClr val="tx1"/>
                </a:solidFill>
                <a:effectLst/>
                <a:latin typeface="+mn-lt"/>
                <a:ea typeface="+mn-ea"/>
                <a:cs typeface="+mn-cs"/>
              </a:rPr>
              <a:t>2</a:t>
            </a:r>
            <a:r>
              <a:rPr lang="en-US" sz="1200" i="1" kern="1200" baseline="0" dirty="0">
                <a:solidFill>
                  <a:schemeClr val="tx1"/>
                </a:solidFill>
                <a:effectLst/>
                <a:latin typeface="+mn-lt"/>
                <a:ea typeface="+mn-ea"/>
                <a:cs typeface="+mn-cs"/>
              </a:rPr>
              <a:t> Certainly not! How shall we who died to sin live any longer in it?”  </a:t>
            </a:r>
            <a:r>
              <a:rPr lang="en-US" sz="1200" b="1" kern="1200" baseline="0" dirty="0">
                <a:solidFill>
                  <a:schemeClr val="tx1"/>
                </a:solidFill>
                <a:effectLst/>
                <a:latin typeface="+mn-lt"/>
                <a:ea typeface="+mn-ea"/>
                <a:cs typeface="+mn-cs"/>
              </a:rPr>
              <a:t>(6:6-7), </a:t>
            </a:r>
            <a:r>
              <a:rPr lang="en-US" sz="1200" i="1" kern="1200" baseline="0" dirty="0">
                <a:solidFill>
                  <a:schemeClr val="tx1"/>
                </a:solidFill>
                <a:effectLst/>
                <a:latin typeface="+mn-lt"/>
                <a:ea typeface="+mn-ea"/>
                <a:cs typeface="+mn-cs"/>
              </a:rPr>
              <a:t>“knowing this, that our old man was crucified with Him, that the body of sin might be done away with, that we should no longer be slaves of sin. </a:t>
            </a:r>
            <a:r>
              <a:rPr lang="en-US" sz="1200" i="1" kern="1200" baseline="30000" dirty="0">
                <a:solidFill>
                  <a:schemeClr val="tx1"/>
                </a:solidFill>
                <a:effectLst/>
                <a:latin typeface="+mn-lt"/>
                <a:ea typeface="+mn-ea"/>
                <a:cs typeface="+mn-cs"/>
              </a:rPr>
              <a:t>7</a:t>
            </a:r>
            <a:r>
              <a:rPr lang="en-US" sz="1200" i="1" kern="1200" baseline="0" dirty="0">
                <a:solidFill>
                  <a:schemeClr val="tx1"/>
                </a:solidFill>
                <a:effectLst/>
                <a:latin typeface="+mn-lt"/>
                <a:ea typeface="+mn-ea"/>
                <a:cs typeface="+mn-cs"/>
              </a:rPr>
              <a:t> For he who has died has been freed from sin.”</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Christians must clean up our lives by repenting of sin and wearing the armor of light. </a:t>
            </a:r>
          </a:p>
          <a:p>
            <a:pPr marL="0" lvl="0" indent="0">
              <a:buFont typeface="Arial" panose="020B0604020202020204" pitchFamily="34" charset="0"/>
              <a:buNone/>
            </a:pPr>
            <a:r>
              <a:rPr lang="en-US" sz="1200" b="1" kern="1200" dirty="0">
                <a:solidFill>
                  <a:schemeClr val="tx1"/>
                </a:solidFill>
                <a:effectLst/>
                <a:latin typeface="+mn-lt"/>
                <a:ea typeface="+mn-ea"/>
                <a:cs typeface="+mn-cs"/>
              </a:rPr>
              <a:t>(Ephesians 5:1-7) READ</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1A24FC-687F-47E4-AB82-D920E16079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231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(Romans 13:14), </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But put on the Lord Jesus Christ, and make no provision for the flesh, to fulfill its lusts.”</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must </a:t>
            </a:r>
            <a:r>
              <a:rPr lang="en-US" sz="1200" b="1" kern="1200" dirty="0">
                <a:solidFill>
                  <a:schemeClr val="tx1"/>
                </a:solidFill>
                <a:effectLst/>
                <a:latin typeface="+mn-lt"/>
                <a:ea typeface="+mn-ea"/>
                <a:cs typeface="+mn-cs"/>
              </a:rPr>
              <a:t>grow up</a:t>
            </a:r>
            <a:r>
              <a:rPr lang="en-US" sz="1200" kern="1200" dirty="0">
                <a:solidFill>
                  <a:schemeClr val="tx1"/>
                </a:solidFill>
                <a:effectLst/>
                <a:latin typeface="+mn-lt"/>
                <a:ea typeface="+mn-ea"/>
                <a:cs typeface="+mn-cs"/>
              </a:rPr>
              <a:t> in Christ and refuse the lusts of the flesh.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Now is the time to live what we have learned from Christ and put off the corruption of sin and fight the devil by withstanding temptation.</a:t>
            </a:r>
          </a:p>
          <a:p>
            <a:pPr marL="0" lvl="0" indent="0">
              <a:buFont typeface="Arial" panose="020B0604020202020204" pitchFamily="34" charset="0"/>
              <a:buNone/>
            </a:pPr>
            <a:r>
              <a:rPr lang="en-US" sz="1200" b="1" kern="1200" dirty="0">
                <a:solidFill>
                  <a:schemeClr val="tx1"/>
                </a:solidFill>
                <a:effectLst/>
                <a:latin typeface="+mn-lt"/>
                <a:ea typeface="+mn-ea"/>
                <a:cs typeface="+mn-cs"/>
              </a:rPr>
              <a:t>(Ephesians</a:t>
            </a:r>
            <a:r>
              <a:rPr lang="en-US" sz="1200" b="1" kern="1200" baseline="0" dirty="0">
                <a:solidFill>
                  <a:schemeClr val="tx1"/>
                </a:solidFill>
                <a:effectLst/>
                <a:latin typeface="+mn-lt"/>
                <a:ea typeface="+mn-ea"/>
                <a:cs typeface="+mn-cs"/>
              </a:rPr>
              <a:t> 4:20-24), </a:t>
            </a:r>
            <a:r>
              <a:rPr lang="en-US" sz="1200" i="1" kern="1200" baseline="0" dirty="0">
                <a:solidFill>
                  <a:schemeClr val="tx1"/>
                </a:solidFill>
                <a:effectLst/>
                <a:latin typeface="+mn-lt"/>
                <a:ea typeface="+mn-ea"/>
                <a:cs typeface="+mn-cs"/>
              </a:rPr>
              <a:t>“But you have not so learned Christ, </a:t>
            </a:r>
            <a:r>
              <a:rPr lang="en-US" sz="1200" i="1" kern="1200" baseline="30000" dirty="0">
                <a:solidFill>
                  <a:schemeClr val="tx1"/>
                </a:solidFill>
                <a:effectLst/>
                <a:latin typeface="+mn-lt"/>
                <a:ea typeface="+mn-ea"/>
                <a:cs typeface="+mn-cs"/>
              </a:rPr>
              <a:t>21</a:t>
            </a:r>
            <a:r>
              <a:rPr lang="en-US" sz="1200" i="1" kern="1200" baseline="0" dirty="0">
                <a:solidFill>
                  <a:schemeClr val="tx1"/>
                </a:solidFill>
                <a:effectLst/>
                <a:latin typeface="+mn-lt"/>
                <a:ea typeface="+mn-ea"/>
                <a:cs typeface="+mn-cs"/>
              </a:rPr>
              <a:t> if indeed you have heard Him and have been taught by Him, as the truth is in Jesus:  </a:t>
            </a:r>
            <a:r>
              <a:rPr lang="en-US" sz="1200" i="1" kern="1200" baseline="30000" dirty="0">
                <a:solidFill>
                  <a:schemeClr val="tx1"/>
                </a:solidFill>
                <a:effectLst/>
                <a:latin typeface="+mn-lt"/>
                <a:ea typeface="+mn-ea"/>
                <a:cs typeface="+mn-cs"/>
              </a:rPr>
              <a:t>22</a:t>
            </a:r>
            <a:r>
              <a:rPr lang="en-US" sz="1200" i="1" kern="1200" baseline="0" dirty="0">
                <a:solidFill>
                  <a:schemeClr val="tx1"/>
                </a:solidFill>
                <a:effectLst/>
                <a:latin typeface="+mn-lt"/>
                <a:ea typeface="+mn-ea"/>
                <a:cs typeface="+mn-cs"/>
              </a:rPr>
              <a:t> that you put off, concerning your former conduct, the old man which grows corrupt according to the deceitful lusts, </a:t>
            </a:r>
            <a:r>
              <a:rPr lang="en-US" sz="1200" i="1" kern="1200" baseline="30000" dirty="0">
                <a:solidFill>
                  <a:schemeClr val="tx1"/>
                </a:solidFill>
                <a:effectLst/>
                <a:latin typeface="+mn-lt"/>
                <a:ea typeface="+mn-ea"/>
                <a:cs typeface="+mn-cs"/>
              </a:rPr>
              <a:t>23</a:t>
            </a:r>
            <a:r>
              <a:rPr lang="en-US" sz="1200" i="1" kern="1200" baseline="0" dirty="0">
                <a:solidFill>
                  <a:schemeClr val="tx1"/>
                </a:solidFill>
                <a:effectLst/>
                <a:latin typeface="+mn-lt"/>
                <a:ea typeface="+mn-ea"/>
                <a:cs typeface="+mn-cs"/>
              </a:rPr>
              <a:t> and be renewed in the spirit of your mind, </a:t>
            </a:r>
            <a:r>
              <a:rPr lang="en-US" sz="1200" i="1" kern="1200" baseline="30000" dirty="0">
                <a:solidFill>
                  <a:schemeClr val="tx1"/>
                </a:solidFill>
                <a:effectLst/>
                <a:latin typeface="+mn-lt"/>
                <a:ea typeface="+mn-ea"/>
                <a:cs typeface="+mn-cs"/>
              </a:rPr>
              <a:t>24</a:t>
            </a:r>
            <a:r>
              <a:rPr lang="en-US" sz="1200" i="1" kern="1200" baseline="0" dirty="0">
                <a:solidFill>
                  <a:schemeClr val="tx1"/>
                </a:solidFill>
                <a:effectLst/>
                <a:latin typeface="+mn-lt"/>
                <a:ea typeface="+mn-ea"/>
                <a:cs typeface="+mn-cs"/>
              </a:rPr>
              <a:t> and that you put on the new man which was created according to God, in true righteousness and holiness.”</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We need</a:t>
            </a:r>
            <a:r>
              <a:rPr lang="en-US" sz="1200" b="1" kern="1200" baseline="0" dirty="0">
                <a:solidFill>
                  <a:schemeClr val="tx1"/>
                </a:solidFill>
                <a:effectLst/>
                <a:latin typeface="+mn-lt"/>
                <a:ea typeface="+mn-ea"/>
                <a:cs typeface="+mn-cs"/>
              </a:rPr>
              <a:t> to use </a:t>
            </a:r>
            <a:r>
              <a:rPr lang="en-US" sz="1200" b="1" kern="1200" dirty="0">
                <a:solidFill>
                  <a:schemeClr val="tx1"/>
                </a:solidFill>
                <a:effectLst/>
                <a:latin typeface="+mn-lt"/>
                <a:ea typeface="+mn-ea"/>
                <a:cs typeface="+mn-cs"/>
              </a:rPr>
              <a:t>God’s ways of escape and so stand with Christ now and in the last day.</a:t>
            </a:r>
          </a:p>
          <a:p>
            <a:pPr marL="0" lvl="0" indent="0">
              <a:buFont typeface="Arial" panose="020B0604020202020204" pitchFamily="34" charset="0"/>
              <a:buNone/>
            </a:pPr>
            <a:r>
              <a:rPr lang="en-US" sz="1200" b="1" kern="1200" dirty="0">
                <a:solidFill>
                  <a:schemeClr val="tx1"/>
                </a:solidFill>
                <a:effectLst/>
                <a:latin typeface="+mn-lt"/>
                <a:ea typeface="+mn-ea"/>
                <a:cs typeface="+mn-cs"/>
              </a:rPr>
              <a:t>(1 Corinthians 10:12-13),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Therefore let him who thinks he stands take heed lest he fall. </a:t>
            </a:r>
            <a:r>
              <a:rPr lang="en-US" sz="1200" i="1" kern="1200" baseline="30000" dirty="0">
                <a:solidFill>
                  <a:schemeClr val="tx1"/>
                </a:solidFill>
                <a:effectLst/>
                <a:latin typeface="+mn-lt"/>
                <a:ea typeface="+mn-ea"/>
                <a:cs typeface="+mn-cs"/>
              </a:rPr>
              <a:t>13</a:t>
            </a:r>
            <a:r>
              <a:rPr lang="en-US" sz="1200" i="1" kern="1200" dirty="0">
                <a:solidFill>
                  <a:schemeClr val="tx1"/>
                </a:solidFill>
                <a:effectLst/>
                <a:latin typeface="+mn-lt"/>
                <a:ea typeface="+mn-ea"/>
                <a:cs typeface="+mn-cs"/>
              </a:rPr>
              <a:t> No temptation has overtaken you except such as is common to man; but God is faithful, who will not allow you to be tempted beyond what you are able, but with the temptation will also make the way of escape, that you may be able to bear it.”</a:t>
            </a:r>
            <a:endParaRPr lang="en-US" i="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1A24FC-687F-47E4-AB82-D920E16079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4227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p>
          <a:p>
            <a:endParaRPr lang="en-US" sz="1200" b="1"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Second click brings up passage (2 Corinthians 6:2).</a:t>
            </a:r>
          </a:p>
          <a:p>
            <a:pPr marL="628650" lvl="1"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Consider this new day your opportunity</a:t>
            </a:r>
            <a:r>
              <a:rPr lang="en-US" sz="1200" b="1" i="0" kern="1200" baseline="0" dirty="0">
                <a:solidFill>
                  <a:schemeClr val="tx1"/>
                </a:solidFill>
                <a:effectLst/>
                <a:latin typeface="+mn-lt"/>
                <a:ea typeface="+mn-ea"/>
                <a:cs typeface="+mn-cs"/>
              </a:rPr>
              <a:t> to seek salvation, turn from sin and serve God!</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1A24FC-687F-47E4-AB82-D920E1607990}" type="slidenum">
              <a:rPr lang="en-US" smtClean="0"/>
              <a:t>7</a:t>
            </a:fld>
            <a:endParaRPr lang="en-US"/>
          </a:p>
        </p:txBody>
      </p:sp>
    </p:spTree>
    <p:extLst>
      <p:ext uri="{BB962C8B-B14F-4D97-AF65-F5344CB8AC3E}">
        <p14:creationId xmlns:p14="http://schemas.microsoft.com/office/powerpoint/2010/main" val="152199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CAE03-C0B2-4AD8-A5BE-CB54745DCDA6}" type="datetimeFigureOut">
              <a:rPr lang="en-US" smtClean="0"/>
              <a:t>5/29/2016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391574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AE03-C0B2-4AD8-A5BE-CB54745DCDA6}" type="datetimeFigureOut">
              <a:rPr lang="en-US" smtClean="0"/>
              <a:t>5/29/2016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139472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AE03-C0B2-4AD8-A5BE-CB54745DCDA6}" type="datetimeFigureOut">
              <a:rPr lang="en-US" smtClean="0"/>
              <a:t>5/29/2016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410115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AE03-C0B2-4AD8-A5BE-CB54745DCDA6}" type="datetimeFigureOut">
              <a:rPr lang="en-US" smtClean="0"/>
              <a:t>5/29/2016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346946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CAE03-C0B2-4AD8-A5BE-CB54745DCDA6}" type="datetimeFigureOut">
              <a:rPr lang="en-US" smtClean="0"/>
              <a:t>5/29/2016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159505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CAE03-C0B2-4AD8-A5BE-CB54745DCDA6}" type="datetimeFigureOut">
              <a:rPr lang="en-US" smtClean="0"/>
              <a:t>5/29/2016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343002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CAE03-C0B2-4AD8-A5BE-CB54745DCDA6}" type="datetimeFigureOut">
              <a:rPr lang="en-US" smtClean="0"/>
              <a:t>5/29/2016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221195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CAE03-C0B2-4AD8-A5BE-CB54745DCDA6}" type="datetimeFigureOut">
              <a:rPr lang="en-US" smtClean="0"/>
              <a:t>5/29/2016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183361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CAE03-C0B2-4AD8-A5BE-CB54745DCDA6}" type="datetimeFigureOut">
              <a:rPr lang="en-US" smtClean="0"/>
              <a:t>5/29/2016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417636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CAE03-C0B2-4AD8-A5BE-CB54745DCDA6}" type="datetimeFigureOut">
              <a:rPr lang="en-US" smtClean="0"/>
              <a:t>5/29/2016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105011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CAE03-C0B2-4AD8-A5BE-CB54745DCDA6}" type="datetimeFigureOut">
              <a:rPr lang="en-US" smtClean="0"/>
              <a:t>5/29/2016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629C-3FA6-47BD-BF86-68EE309A1937}" type="slidenum">
              <a:rPr lang="en-US" smtClean="0"/>
              <a:t>‹#›</a:t>
            </a:fld>
            <a:endParaRPr lang="en-US"/>
          </a:p>
        </p:txBody>
      </p:sp>
    </p:spTree>
    <p:extLst>
      <p:ext uri="{BB962C8B-B14F-4D97-AF65-F5344CB8AC3E}">
        <p14:creationId xmlns:p14="http://schemas.microsoft.com/office/powerpoint/2010/main" val="291994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CAE03-C0B2-4AD8-A5BE-CB54745DCDA6}" type="datetimeFigureOut">
              <a:rPr lang="en-US" smtClean="0"/>
              <a:t>5/29/2016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0629C-3FA6-47BD-BF86-68EE309A1937}" type="slidenum">
              <a:rPr lang="en-US" smtClean="0"/>
              <a:t>‹#›</a:t>
            </a:fld>
            <a:endParaRPr lang="en-US"/>
          </a:p>
        </p:txBody>
      </p:sp>
    </p:spTree>
    <p:extLst>
      <p:ext uri="{BB962C8B-B14F-4D97-AF65-F5344CB8AC3E}">
        <p14:creationId xmlns:p14="http://schemas.microsoft.com/office/powerpoint/2010/main" val="2053188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92000" cy="6865455"/>
          </a:xfrm>
          <a:prstGeom prst="rect">
            <a:avLst/>
          </a:prstGeom>
        </p:spPr>
      </p:pic>
      <p:sp>
        <p:nvSpPr>
          <p:cNvPr id="3" name="Subtitle 2"/>
          <p:cNvSpPr>
            <a:spLocks noGrp="1"/>
          </p:cNvSpPr>
          <p:nvPr>
            <p:ph type="subTitle" idx="1"/>
          </p:nvPr>
        </p:nvSpPr>
        <p:spPr>
          <a:xfrm>
            <a:off x="893135" y="489097"/>
            <a:ext cx="10590027" cy="5934645"/>
          </a:xfrm>
        </p:spPr>
        <p:txBody>
          <a:bodyPr>
            <a:noAutofit/>
          </a:bodyPr>
          <a:lstStyle/>
          <a:p>
            <a:pPr algn="l">
              <a:spcBef>
                <a:spcPts val="0"/>
              </a:spcBef>
            </a:pPr>
            <a:r>
              <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rPr>
              <a:t>   "And now my soul is poured out because of my plight; the days of affliction take hold of me. </a:t>
            </a:r>
            <a:r>
              <a:rPr lang="en-US" sz="4800" baseline="30000" dirty="0">
                <a:solidFill>
                  <a:schemeClr val="bg1"/>
                </a:solidFill>
                <a:effectLst>
                  <a:outerShdw blurRad="38100" dist="38100" dir="2700000" algn="tl">
                    <a:srgbClr val="000000">
                      <a:alpha val="43137"/>
                    </a:srgbClr>
                  </a:outerShdw>
                </a:effectLst>
                <a:latin typeface="Footlight MT Light" panose="0204060206030A020304" pitchFamily="18" charset="0"/>
              </a:rPr>
              <a:t>17</a:t>
            </a:r>
            <a:r>
              <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rPr>
              <a:t> My bones are pierced in me at                                 night, and my                                     gnawing pains                                       take no rest.</a:t>
            </a:r>
            <a:br>
              <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rPr>
            </a:br>
            <a:r>
              <a:rPr lang="en-US" sz="1200" dirty="0">
                <a:solidFill>
                  <a:schemeClr val="bg1"/>
                </a:solidFill>
                <a:effectLst>
                  <a:outerShdw blurRad="38100" dist="38100" dir="2700000" algn="tl">
                    <a:srgbClr val="000000">
                      <a:alpha val="43137"/>
                    </a:srgbClr>
                  </a:outerShdw>
                </a:effectLst>
                <a:latin typeface="Footlight MT Light" panose="0204060206030A020304" pitchFamily="18" charset="0"/>
              </a:rPr>
              <a:t>      </a:t>
            </a:r>
          </a:p>
          <a:p>
            <a:pPr algn="l">
              <a:spcBef>
                <a:spcPts val="0"/>
              </a:spcBef>
            </a:pPr>
            <a:r>
              <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rPr>
              <a:t>       (Job 30:16-17)</a:t>
            </a:r>
          </a:p>
        </p:txBody>
      </p:sp>
    </p:spTree>
    <p:extLst>
      <p:ext uri="{BB962C8B-B14F-4D97-AF65-F5344CB8AC3E}">
        <p14:creationId xmlns:p14="http://schemas.microsoft.com/office/powerpoint/2010/main" val="2620158018"/>
      </p:ext>
    </p:extLst>
  </p:cSld>
  <p:clrMapOvr>
    <a:masterClrMapping/>
  </p:clrMapOvr>
  <mc:AlternateContent xmlns:mc="http://schemas.openxmlformats.org/markup-compatibility/2006" xmlns:p14="http://schemas.microsoft.com/office/powerpoint/2010/main">
    <mc:Choice Requires="p14">
      <p:transition spd="slow" p14:dur="2250">
        <p14:reveal thruBlk="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3" name="Subtitle 2"/>
          <p:cNvSpPr>
            <a:spLocks noGrp="1"/>
          </p:cNvSpPr>
          <p:nvPr>
            <p:ph type="subTitle" idx="1"/>
          </p:nvPr>
        </p:nvSpPr>
        <p:spPr>
          <a:xfrm>
            <a:off x="318654" y="276947"/>
            <a:ext cx="9005455" cy="2826471"/>
          </a:xfrm>
        </p:spPr>
        <p:txBody>
          <a:bodyPr>
            <a:noAutofit/>
          </a:bodyPr>
          <a:lstStyle/>
          <a:p>
            <a:r>
              <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rPr>
              <a:t>“This is the day the Lord has made; we will rejoice and be glad in it.”</a:t>
            </a:r>
          </a:p>
          <a:p>
            <a:pPr algn="r"/>
            <a:r>
              <a:rPr lang="en-US" sz="4400" dirty="0">
                <a:solidFill>
                  <a:schemeClr val="bg1"/>
                </a:solidFill>
                <a:effectLst>
                  <a:outerShdw blurRad="38100" dist="38100" dir="2700000" algn="tl">
                    <a:srgbClr val="000000">
                      <a:alpha val="43137"/>
                    </a:srgbClr>
                  </a:outerShdw>
                </a:effectLst>
                <a:latin typeface="Footlight MT Light" panose="0204060206030A020304" pitchFamily="18" charset="0"/>
              </a:rPr>
              <a:t>Psalm 118:24</a:t>
            </a:r>
          </a:p>
        </p:txBody>
      </p:sp>
    </p:spTree>
    <p:extLst>
      <p:ext uri="{BB962C8B-B14F-4D97-AF65-F5344CB8AC3E}">
        <p14:creationId xmlns:p14="http://schemas.microsoft.com/office/powerpoint/2010/main" val="2392882931"/>
      </p:ext>
    </p:extLst>
  </p:cSld>
  <p:clrMapOvr>
    <a:masterClrMapping/>
  </p:clrMapOvr>
  <mc:AlternateContent xmlns:mc="http://schemas.openxmlformats.org/markup-compatibility/2006" xmlns:p14="http://schemas.microsoft.com/office/powerpoint/2010/main">
    <mc:Choice Requires="p14">
      <p:transition spd="slow" p14:dur="2250">
        <p14:reveal thruBlk="1"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46000">
              <a:srgbClr val="F2B800"/>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3012" y="361508"/>
            <a:ext cx="8527311" cy="1319656"/>
          </a:xfrm>
        </p:spPr>
        <p:txBody>
          <a:bodyPr>
            <a:normAutofit/>
          </a:bodyPr>
          <a:lstStyle/>
          <a:p>
            <a:r>
              <a:rPr lang="en-US" sz="7200" b="1" cap="small" dirty="0">
                <a:solidFill>
                  <a:srgbClr val="FFFF00"/>
                </a:solidFill>
                <a:effectLst>
                  <a:outerShdw blurRad="38100" dist="38100" dir="2700000" algn="tl">
                    <a:srgbClr val="000000">
                      <a:alpha val="43137"/>
                    </a:srgbClr>
                  </a:outerShdw>
                </a:effectLst>
                <a:latin typeface="Harrington" panose="04040505050A02020702" pitchFamily="82" charset="0"/>
              </a:rPr>
              <a:t>The Day is at Hand</a:t>
            </a:r>
          </a:p>
        </p:txBody>
      </p:sp>
      <p:sp>
        <p:nvSpPr>
          <p:cNvPr id="3" name="Subtitle 2"/>
          <p:cNvSpPr>
            <a:spLocks noGrp="1"/>
          </p:cNvSpPr>
          <p:nvPr>
            <p:ph type="subTitle" idx="1"/>
          </p:nvPr>
        </p:nvSpPr>
        <p:spPr>
          <a:xfrm>
            <a:off x="723011" y="2159019"/>
            <a:ext cx="8527311" cy="2828261"/>
          </a:xfrm>
        </p:spPr>
        <p:txBody>
          <a:bodyPr>
            <a:noAutofit/>
          </a:bodyPr>
          <a:lstStyle/>
          <a:p>
            <a:r>
              <a:rPr lang="en-US" sz="4800" dirty="0">
                <a:latin typeface="Footlight MT Light" panose="0204060206030A020304" pitchFamily="18" charset="0"/>
              </a:rPr>
              <a:t>With the image of a new day dawning, the apostle Paul exhorts us to meet the responsibilities of faith.</a:t>
            </a:r>
          </a:p>
        </p:txBody>
      </p:sp>
      <p:pic>
        <p:nvPicPr>
          <p:cNvPr id="4" name="Picture 3"/>
          <p:cNvPicPr>
            <a:picLocks noChangeAspect="1"/>
          </p:cNvPicPr>
          <p:nvPr/>
        </p:nvPicPr>
        <p:blipFill>
          <a:blip r:embed="rId3"/>
          <a:stretch>
            <a:fillRect/>
          </a:stretch>
        </p:blipFill>
        <p:spPr>
          <a:xfrm>
            <a:off x="10061517" y="-170121"/>
            <a:ext cx="2293516" cy="7208874"/>
          </a:xfrm>
          <a:prstGeom prst="rect">
            <a:avLst/>
          </a:prstGeom>
          <a:ln w="25400">
            <a:solidFill>
              <a:schemeClr val="tx1"/>
            </a:solidFill>
          </a:ln>
        </p:spPr>
      </p:pic>
      <p:sp>
        <p:nvSpPr>
          <p:cNvPr id="6" name="TextBox 5"/>
          <p:cNvSpPr txBox="1"/>
          <p:nvPr/>
        </p:nvSpPr>
        <p:spPr>
          <a:xfrm>
            <a:off x="723011" y="5486400"/>
            <a:ext cx="5360763"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latin typeface="Harrington" panose="04040505050A02020702" pitchFamily="82" charset="0"/>
              </a:rPr>
              <a:t>Romans 13:11-14</a:t>
            </a:r>
          </a:p>
        </p:txBody>
      </p:sp>
    </p:spTree>
    <p:extLst>
      <p:ext uri="{BB962C8B-B14F-4D97-AF65-F5344CB8AC3E}">
        <p14:creationId xmlns:p14="http://schemas.microsoft.com/office/powerpoint/2010/main" val="2996131607"/>
      </p:ext>
    </p:extLst>
  </p:cSld>
  <p:clrMapOvr>
    <a:masterClrMapping/>
  </p:clrMapOvr>
  <mc:AlternateContent xmlns:mc="http://schemas.openxmlformats.org/markup-compatibility/2006" xmlns:p14="http://schemas.microsoft.com/office/powerpoint/2010/main">
    <mc:Choice Requires="p14">
      <p:transition spd="slow" p14:dur="1500">
        <p14:reveal thruBlk="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46000">
              <a:srgbClr val="F2B800"/>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1505" y="191388"/>
            <a:ext cx="9457409" cy="1127050"/>
          </a:xfrm>
        </p:spPr>
        <p:txBody>
          <a:bodyPr>
            <a:normAutofit/>
          </a:bodyPr>
          <a:lstStyle/>
          <a:p>
            <a:pPr algn="l"/>
            <a:r>
              <a:rPr lang="en-US" sz="7200" b="1" cap="small" dirty="0">
                <a:solidFill>
                  <a:srgbClr val="FFFF00"/>
                </a:solidFill>
                <a:effectLst>
                  <a:outerShdw blurRad="38100" dist="38100" dir="2700000" algn="tl">
                    <a:srgbClr val="000000">
                      <a:alpha val="43137"/>
                    </a:srgbClr>
                  </a:outerShdw>
                </a:effectLst>
                <a:latin typeface="Harrington" panose="04040505050A02020702" pitchFamily="82" charset="0"/>
              </a:rPr>
              <a:t>The Day is at Hand</a:t>
            </a:r>
          </a:p>
        </p:txBody>
      </p:sp>
      <p:sp>
        <p:nvSpPr>
          <p:cNvPr id="3" name="Subtitle 2"/>
          <p:cNvSpPr>
            <a:spLocks noGrp="1"/>
          </p:cNvSpPr>
          <p:nvPr>
            <p:ph type="subTitle" idx="1"/>
          </p:nvPr>
        </p:nvSpPr>
        <p:spPr>
          <a:xfrm>
            <a:off x="827315" y="1637414"/>
            <a:ext cx="8403772" cy="4869712"/>
          </a:xfrm>
        </p:spPr>
        <p:txBody>
          <a:bodyPr>
            <a:noAutofit/>
          </a:bodyPr>
          <a:lstStyle/>
          <a:p>
            <a:pPr marL="685800" indent="-685800" algn="l">
              <a:buFont typeface="Arial" panose="020B0604020202020204" pitchFamily="34" charset="0"/>
              <a:buChar char="•"/>
            </a:pPr>
            <a:r>
              <a:rPr lang="en-US" sz="5400" b="1" dirty="0">
                <a:latin typeface="Footlight MT Light" panose="0204060206030A020304" pitchFamily="18" charset="0"/>
              </a:rPr>
              <a:t>The day of Christ’s return approaches. </a:t>
            </a:r>
            <a:r>
              <a:rPr lang="en-US" sz="5400" dirty="0">
                <a:latin typeface="Footlight MT Light" panose="0204060206030A020304" pitchFamily="18" charset="0"/>
              </a:rPr>
              <a:t>(11)</a:t>
            </a:r>
          </a:p>
        </p:txBody>
      </p:sp>
      <p:pic>
        <p:nvPicPr>
          <p:cNvPr id="4" name="Picture 3"/>
          <p:cNvPicPr>
            <a:picLocks noChangeAspect="1"/>
          </p:cNvPicPr>
          <p:nvPr/>
        </p:nvPicPr>
        <p:blipFill>
          <a:blip r:embed="rId3"/>
          <a:stretch>
            <a:fillRect/>
          </a:stretch>
        </p:blipFill>
        <p:spPr>
          <a:xfrm>
            <a:off x="10061517" y="-170121"/>
            <a:ext cx="2293516" cy="7208874"/>
          </a:xfrm>
          <a:prstGeom prst="rect">
            <a:avLst/>
          </a:prstGeom>
          <a:ln w="25400">
            <a:solidFill>
              <a:schemeClr val="tx1"/>
            </a:solidFill>
          </a:ln>
        </p:spPr>
      </p:pic>
    </p:spTree>
    <p:extLst>
      <p:ext uri="{BB962C8B-B14F-4D97-AF65-F5344CB8AC3E}">
        <p14:creationId xmlns:p14="http://schemas.microsoft.com/office/powerpoint/2010/main" val="3719603126"/>
      </p:ext>
    </p:extLst>
  </p:cSld>
  <p:clrMapOvr>
    <a:masterClrMapping/>
  </p:clrMapOvr>
  <mc:AlternateContent xmlns:mc="http://schemas.openxmlformats.org/markup-compatibility/2006" xmlns:p14="http://schemas.microsoft.com/office/powerpoint/2010/main">
    <mc:Choice Requires="p14">
      <p:transition spd="slow" p14:dur="15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46000">
              <a:srgbClr val="F2B800"/>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1505" y="191388"/>
            <a:ext cx="8527311" cy="1127050"/>
          </a:xfrm>
        </p:spPr>
        <p:txBody>
          <a:bodyPr>
            <a:normAutofit/>
          </a:bodyPr>
          <a:lstStyle/>
          <a:p>
            <a:pPr algn="l"/>
            <a:r>
              <a:rPr lang="en-US" sz="7200" b="1" cap="small" dirty="0">
                <a:solidFill>
                  <a:srgbClr val="FFFF00"/>
                </a:solidFill>
                <a:effectLst>
                  <a:outerShdw blurRad="38100" dist="38100" dir="2700000" algn="tl">
                    <a:srgbClr val="000000">
                      <a:alpha val="43137"/>
                    </a:srgbClr>
                  </a:outerShdw>
                </a:effectLst>
                <a:latin typeface="Harrington" panose="04040505050A02020702" pitchFamily="82" charset="0"/>
              </a:rPr>
              <a:t>The Day is at Hand</a:t>
            </a:r>
          </a:p>
        </p:txBody>
      </p:sp>
      <p:sp>
        <p:nvSpPr>
          <p:cNvPr id="3" name="Subtitle 2"/>
          <p:cNvSpPr>
            <a:spLocks noGrp="1"/>
          </p:cNvSpPr>
          <p:nvPr>
            <p:ph type="subTitle" idx="1"/>
          </p:nvPr>
        </p:nvSpPr>
        <p:spPr>
          <a:xfrm>
            <a:off x="827315" y="1637414"/>
            <a:ext cx="8229600" cy="4869712"/>
          </a:xfrm>
        </p:spPr>
        <p:txBody>
          <a:bodyPr>
            <a:noAutofit/>
          </a:bodyPr>
          <a:lstStyle/>
          <a:p>
            <a:pPr marL="685800" indent="-685800" algn="l">
              <a:buFont typeface="Arial" panose="020B0604020202020204" pitchFamily="34" charset="0"/>
              <a:buChar char="•"/>
            </a:pPr>
            <a:r>
              <a:rPr lang="en-US" sz="5400" b="1" dirty="0">
                <a:latin typeface="Footlight MT Light" panose="0204060206030A020304" pitchFamily="18" charset="0"/>
              </a:rPr>
              <a:t>The day of Christ’s return approaches. </a:t>
            </a:r>
            <a:r>
              <a:rPr lang="en-US" sz="5400" dirty="0">
                <a:latin typeface="Footlight MT Light" panose="0204060206030A020304" pitchFamily="18" charset="0"/>
              </a:rPr>
              <a:t>(11)</a:t>
            </a:r>
          </a:p>
          <a:p>
            <a:pPr marL="685800" indent="-685800" algn="l">
              <a:buFont typeface="Arial" panose="020B0604020202020204" pitchFamily="34" charset="0"/>
              <a:buChar char="•"/>
            </a:pPr>
            <a:r>
              <a:rPr lang="en-US" sz="5400" b="1" dirty="0">
                <a:latin typeface="Footlight MT Light" panose="0204060206030A020304" pitchFamily="18" charset="0"/>
              </a:rPr>
              <a:t>The day of spiritual purity is here. </a:t>
            </a:r>
            <a:r>
              <a:rPr lang="en-US" sz="5400" dirty="0">
                <a:latin typeface="Footlight MT Light" panose="0204060206030A020304" pitchFamily="18" charset="0"/>
              </a:rPr>
              <a:t>(12-13)</a:t>
            </a:r>
          </a:p>
        </p:txBody>
      </p:sp>
      <p:pic>
        <p:nvPicPr>
          <p:cNvPr id="4" name="Picture 3"/>
          <p:cNvPicPr>
            <a:picLocks noChangeAspect="1"/>
          </p:cNvPicPr>
          <p:nvPr/>
        </p:nvPicPr>
        <p:blipFill>
          <a:blip r:embed="rId3"/>
          <a:stretch>
            <a:fillRect/>
          </a:stretch>
        </p:blipFill>
        <p:spPr>
          <a:xfrm>
            <a:off x="10061517" y="-170121"/>
            <a:ext cx="2293516" cy="7208874"/>
          </a:xfrm>
          <a:prstGeom prst="rect">
            <a:avLst/>
          </a:prstGeom>
          <a:ln w="25400">
            <a:solidFill>
              <a:schemeClr val="tx1"/>
            </a:solidFill>
          </a:ln>
        </p:spPr>
      </p:pic>
    </p:spTree>
    <p:extLst>
      <p:ext uri="{BB962C8B-B14F-4D97-AF65-F5344CB8AC3E}">
        <p14:creationId xmlns:p14="http://schemas.microsoft.com/office/powerpoint/2010/main" val="36009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46000">
              <a:srgbClr val="F2B800"/>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1505" y="191388"/>
            <a:ext cx="8527311" cy="1127050"/>
          </a:xfrm>
        </p:spPr>
        <p:txBody>
          <a:bodyPr>
            <a:normAutofit/>
          </a:bodyPr>
          <a:lstStyle/>
          <a:p>
            <a:pPr algn="l"/>
            <a:r>
              <a:rPr lang="en-US" sz="7200" b="1" cap="small" dirty="0">
                <a:solidFill>
                  <a:srgbClr val="FFFF00"/>
                </a:solidFill>
                <a:effectLst>
                  <a:outerShdw blurRad="38100" dist="38100" dir="2700000" algn="tl">
                    <a:srgbClr val="000000">
                      <a:alpha val="43137"/>
                    </a:srgbClr>
                  </a:outerShdw>
                </a:effectLst>
                <a:latin typeface="Harrington" panose="04040505050A02020702" pitchFamily="82" charset="0"/>
              </a:rPr>
              <a:t>The Day is at Hand</a:t>
            </a:r>
          </a:p>
        </p:txBody>
      </p:sp>
      <p:sp>
        <p:nvSpPr>
          <p:cNvPr id="3" name="Subtitle 2"/>
          <p:cNvSpPr>
            <a:spLocks noGrp="1"/>
          </p:cNvSpPr>
          <p:nvPr>
            <p:ph type="subTitle" idx="1"/>
          </p:nvPr>
        </p:nvSpPr>
        <p:spPr>
          <a:xfrm>
            <a:off x="827315" y="1637414"/>
            <a:ext cx="8229600" cy="4869712"/>
          </a:xfrm>
        </p:spPr>
        <p:txBody>
          <a:bodyPr>
            <a:noAutofit/>
          </a:bodyPr>
          <a:lstStyle/>
          <a:p>
            <a:pPr marL="685800" indent="-685800" algn="l">
              <a:buFont typeface="Arial" panose="020B0604020202020204" pitchFamily="34" charset="0"/>
              <a:buChar char="•"/>
            </a:pPr>
            <a:r>
              <a:rPr lang="en-US" sz="5400" b="1" dirty="0">
                <a:latin typeface="Footlight MT Light" panose="0204060206030A020304" pitchFamily="18" charset="0"/>
              </a:rPr>
              <a:t>The day of Christ’s return approaches. </a:t>
            </a:r>
            <a:r>
              <a:rPr lang="en-US" sz="5400" dirty="0">
                <a:latin typeface="Footlight MT Light" panose="0204060206030A020304" pitchFamily="18" charset="0"/>
              </a:rPr>
              <a:t>(11)</a:t>
            </a:r>
          </a:p>
          <a:p>
            <a:pPr marL="685800" indent="-685800" algn="l">
              <a:buFont typeface="Arial" panose="020B0604020202020204" pitchFamily="34" charset="0"/>
              <a:buChar char="•"/>
            </a:pPr>
            <a:r>
              <a:rPr lang="en-US" sz="5400" b="1" dirty="0">
                <a:latin typeface="Footlight MT Light" panose="0204060206030A020304" pitchFamily="18" charset="0"/>
              </a:rPr>
              <a:t>The day of spiritual purity is here. </a:t>
            </a:r>
            <a:r>
              <a:rPr lang="en-US" sz="5400" dirty="0">
                <a:latin typeface="Footlight MT Light" panose="0204060206030A020304" pitchFamily="18" charset="0"/>
              </a:rPr>
              <a:t>(12-13)</a:t>
            </a:r>
          </a:p>
          <a:p>
            <a:pPr marL="685800" indent="-685800" algn="l">
              <a:buFont typeface="Arial" panose="020B0604020202020204" pitchFamily="34" charset="0"/>
              <a:buChar char="•"/>
            </a:pPr>
            <a:r>
              <a:rPr lang="en-US" sz="5400" b="1" dirty="0">
                <a:latin typeface="Footlight MT Light" panose="0204060206030A020304" pitchFamily="18" charset="0"/>
              </a:rPr>
              <a:t>The day of spiritual growth is here. </a:t>
            </a:r>
            <a:r>
              <a:rPr lang="en-US" sz="5400" dirty="0">
                <a:latin typeface="Footlight MT Light" panose="0204060206030A020304" pitchFamily="18" charset="0"/>
              </a:rPr>
              <a:t>(14)</a:t>
            </a:r>
          </a:p>
          <a:p>
            <a:pPr marL="685800" indent="-685800" algn="l">
              <a:buFont typeface="Arial" panose="020B0604020202020204" pitchFamily="34" charset="0"/>
              <a:buChar char="•"/>
            </a:pPr>
            <a:endParaRPr lang="en-US" sz="5400" dirty="0">
              <a:latin typeface="Footlight MT Light" panose="0204060206030A020304" pitchFamily="18" charset="0"/>
            </a:endParaRPr>
          </a:p>
        </p:txBody>
      </p:sp>
      <p:pic>
        <p:nvPicPr>
          <p:cNvPr id="4" name="Picture 3"/>
          <p:cNvPicPr>
            <a:picLocks noChangeAspect="1"/>
          </p:cNvPicPr>
          <p:nvPr/>
        </p:nvPicPr>
        <p:blipFill>
          <a:blip r:embed="rId3"/>
          <a:stretch>
            <a:fillRect/>
          </a:stretch>
        </p:blipFill>
        <p:spPr>
          <a:xfrm>
            <a:off x="10061517" y="-170121"/>
            <a:ext cx="2293516" cy="7208874"/>
          </a:xfrm>
          <a:prstGeom prst="rect">
            <a:avLst/>
          </a:prstGeom>
          <a:ln w="25400">
            <a:solidFill>
              <a:schemeClr val="tx1"/>
            </a:solidFill>
          </a:ln>
        </p:spPr>
      </p:pic>
    </p:spTree>
    <p:extLst>
      <p:ext uri="{BB962C8B-B14F-4D97-AF65-F5344CB8AC3E}">
        <p14:creationId xmlns:p14="http://schemas.microsoft.com/office/powerpoint/2010/main" val="24583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0" y="0"/>
            <a:ext cx="12192000" cy="6858000"/>
          </a:xfrm>
          <a:prstGeom prst="rect">
            <a:avLst/>
          </a:prstGeom>
          <a:solidFill>
            <a:schemeClr val="accent4">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18655" y="276947"/>
            <a:ext cx="8465128" cy="5819053"/>
          </a:xfrm>
        </p:spPr>
        <p:txBody>
          <a:bodyPr>
            <a:noAutofit/>
          </a:bodyPr>
          <a:lstStyle/>
          <a:p>
            <a:r>
              <a:rPr lang="en-US" sz="6600" b="1" dirty="0">
                <a:solidFill>
                  <a:srgbClr val="FFFF00"/>
                </a:solidFill>
                <a:effectLst>
                  <a:outerShdw blurRad="38100" dist="38100" dir="2700000" algn="tl">
                    <a:srgbClr val="000000">
                      <a:alpha val="43137"/>
                    </a:srgbClr>
                  </a:outerShdw>
                </a:effectLst>
                <a:latin typeface="Harrington" panose="04040505050A02020702" pitchFamily="82" charset="0"/>
              </a:rPr>
              <a:t>This Day is the Day to Choose the Lord!</a:t>
            </a:r>
          </a:p>
          <a:p>
            <a:endParaRPr lang="en-US" sz="4800" dirty="0">
              <a:solidFill>
                <a:schemeClr val="bg1"/>
              </a:solidFill>
              <a:effectLst>
                <a:outerShdw blurRad="38100" dist="38100" dir="2700000" algn="tl">
                  <a:srgbClr val="000000">
                    <a:alpha val="43137"/>
                  </a:srgbClr>
                </a:outerShdw>
              </a:effectLst>
              <a:latin typeface="Footlight MT Light" panose="0204060206030A020304" pitchFamily="18" charset="0"/>
            </a:endParaRPr>
          </a:p>
          <a:p>
            <a:r>
              <a:rPr lang="en-US" sz="4800" b="1" dirty="0">
                <a:latin typeface="Footlight MT Light" panose="0204060206030A020304" pitchFamily="18" charset="0"/>
              </a:rPr>
              <a:t>“Behold, now is the</a:t>
            </a:r>
            <a:br>
              <a:rPr lang="en-US" sz="4800" b="1" dirty="0">
                <a:latin typeface="Footlight MT Light" panose="0204060206030A020304" pitchFamily="18" charset="0"/>
              </a:rPr>
            </a:br>
            <a:r>
              <a:rPr lang="en-US" sz="4800" b="1" dirty="0">
                <a:latin typeface="Footlight MT Light" panose="0204060206030A020304" pitchFamily="18" charset="0"/>
              </a:rPr>
              <a:t>accepted time; behold, now is the day of salvation”</a:t>
            </a:r>
          </a:p>
          <a:p>
            <a:pPr algn="r"/>
            <a:r>
              <a:rPr lang="en-US" sz="4400" b="1" dirty="0">
                <a:latin typeface="Footlight MT Light" panose="0204060206030A020304" pitchFamily="18" charset="0"/>
              </a:rPr>
              <a:t>2 Corinthians 6:2</a:t>
            </a:r>
          </a:p>
        </p:txBody>
      </p:sp>
    </p:spTree>
    <p:extLst>
      <p:ext uri="{BB962C8B-B14F-4D97-AF65-F5344CB8AC3E}">
        <p14:creationId xmlns:p14="http://schemas.microsoft.com/office/powerpoint/2010/main" val="635602996"/>
      </p:ext>
    </p:extLst>
  </p:cSld>
  <p:clrMapOvr>
    <a:masterClrMapping/>
  </p:clrMapOvr>
  <mc:AlternateContent xmlns:mc="http://schemas.openxmlformats.org/markup-compatibility/2006" xmlns:p14="http://schemas.microsoft.com/office/powerpoint/2010/main">
    <mc:Choice Requires="p14">
      <p:transition spd="slow" p14:dur="225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2140</TotalTime>
  <Words>1127</Words>
  <Application>Microsoft Office PowerPoint</Application>
  <PresentationFormat>Widescreen</PresentationFormat>
  <Paragraphs>63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Harrington</vt:lpstr>
      <vt:lpstr>Calibri</vt:lpstr>
      <vt:lpstr>Arial</vt:lpstr>
      <vt:lpstr>Footlight MT Light</vt:lpstr>
      <vt:lpstr>Calibri Light</vt:lpstr>
      <vt:lpstr>Office Theme</vt:lpstr>
      <vt:lpstr>PowerPoint Presentation</vt:lpstr>
      <vt:lpstr>PowerPoint Presentation</vt:lpstr>
      <vt:lpstr>The Day is at Hand</vt:lpstr>
      <vt:lpstr>The Day is at Hand</vt:lpstr>
      <vt:lpstr>The Day is at Hand</vt:lpstr>
      <vt:lpstr>The Day is at Hand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Day is at Hand</dc:title>
  <dc:creator>Stan Cox</dc:creator>
  <cp:lastModifiedBy>Stan Cox</cp:lastModifiedBy>
  <cp:revision>21</cp:revision>
  <dcterms:created xsi:type="dcterms:W3CDTF">2016-05-27T04:45:33Z</dcterms:created>
  <dcterms:modified xsi:type="dcterms:W3CDTF">2016-05-29T18:19:35Z</dcterms:modified>
</cp:coreProperties>
</file>